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37" r:id="rId2"/>
    <p:sldId id="338" r:id="rId3"/>
    <p:sldId id="339" r:id="rId4"/>
    <p:sldId id="340" r:id="rId5"/>
    <p:sldId id="341" r:id="rId6"/>
    <p:sldId id="342" r:id="rId7"/>
    <p:sldId id="343" r:id="rId8"/>
  </p:sldIdLst>
  <p:sldSz cx="9144000" cy="6858000" type="screen4x3"/>
  <p:notesSz cx="6858000" cy="9144000"/>
  <p:defaultTextStyle>
    <a:defPPr>
      <a:defRPr lang="es-B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013" autoAdjust="0"/>
    <p:restoredTop sz="94660"/>
  </p:normalViewPr>
  <p:slideViewPr>
    <p:cSldViewPr>
      <p:cViewPr varScale="1">
        <p:scale>
          <a:sx n="72" d="100"/>
          <a:sy n="72" d="100"/>
        </p:scale>
        <p:origin x="-109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8" name="27 Marcador de fecha"/>
          <p:cNvSpPr>
            <a:spLocks noGrp="1"/>
          </p:cNvSpPr>
          <p:nvPr>
            <p:ph type="dt" sz="half" idx="10"/>
          </p:nvPr>
        </p:nvSpPr>
        <p:spPr/>
        <p:txBody>
          <a:bodyPr/>
          <a:lstStyle>
            <a:extLst/>
          </a:lstStyle>
          <a:p>
            <a:fld id="{3474A01A-A467-4BDB-AFBB-AB85731CA5C4}" type="datetimeFigureOut">
              <a:rPr lang="es-BO" smtClean="0"/>
              <a:pPr/>
              <a:t>21/03/2011</a:t>
            </a:fld>
            <a:endParaRPr lang="es-BO"/>
          </a:p>
        </p:txBody>
      </p:sp>
      <p:sp>
        <p:nvSpPr>
          <p:cNvPr id="17" name="16 Marcador de pie de página"/>
          <p:cNvSpPr>
            <a:spLocks noGrp="1"/>
          </p:cNvSpPr>
          <p:nvPr>
            <p:ph type="ftr" sz="quarter" idx="11"/>
          </p:nvPr>
        </p:nvSpPr>
        <p:spPr/>
        <p:txBody>
          <a:bodyPr/>
          <a:lstStyle>
            <a:extLst/>
          </a:lstStyle>
          <a:p>
            <a:endParaRPr lang="es-BO"/>
          </a:p>
        </p:txBody>
      </p:sp>
      <p:sp>
        <p:nvSpPr>
          <p:cNvPr id="29" name="28 Marcador de número de diapositiva"/>
          <p:cNvSpPr>
            <a:spLocks noGrp="1"/>
          </p:cNvSpPr>
          <p:nvPr>
            <p:ph type="sldNum" sz="quarter" idx="12"/>
          </p:nvPr>
        </p:nvSpPr>
        <p:spPr/>
        <p:txBody>
          <a:bodyPr/>
          <a:lstStyle>
            <a:extLst/>
          </a:lstStyle>
          <a:p>
            <a:fld id="{E0227015-1624-473A-B927-BE85A262AC85}" type="slidenum">
              <a:rPr lang="es-BO" smtClean="0"/>
              <a:pPr/>
              <a:t>‹Nº›</a:t>
            </a:fld>
            <a:endParaRPr lang="es-BO"/>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474A01A-A467-4BDB-AFBB-AB85731CA5C4}" type="datetimeFigureOut">
              <a:rPr lang="es-BO" smtClean="0"/>
              <a:pPr/>
              <a:t>21/03/2011</a:t>
            </a:fld>
            <a:endParaRPr lang="es-BO"/>
          </a:p>
        </p:txBody>
      </p:sp>
      <p:sp>
        <p:nvSpPr>
          <p:cNvPr id="5" name="4 Marcador de pie de página"/>
          <p:cNvSpPr>
            <a:spLocks noGrp="1"/>
          </p:cNvSpPr>
          <p:nvPr>
            <p:ph type="ftr" sz="quarter" idx="11"/>
          </p:nvPr>
        </p:nvSpPr>
        <p:spPr/>
        <p:txBody>
          <a:bodyPr/>
          <a:lstStyle>
            <a:extLst/>
          </a:lstStyle>
          <a:p>
            <a:endParaRPr lang="es-BO"/>
          </a:p>
        </p:txBody>
      </p:sp>
      <p:sp>
        <p:nvSpPr>
          <p:cNvPr id="6" name="5 Marcador de número de diapositiva"/>
          <p:cNvSpPr>
            <a:spLocks noGrp="1"/>
          </p:cNvSpPr>
          <p:nvPr>
            <p:ph type="sldNum" sz="quarter" idx="12"/>
          </p:nvPr>
        </p:nvSpPr>
        <p:spPr/>
        <p:txBody>
          <a:bodyPr/>
          <a:lstStyle>
            <a:extLst/>
          </a:lstStyle>
          <a:p>
            <a:fld id="{E0227015-1624-473A-B927-BE85A262AC85}" type="slidenum">
              <a:rPr lang="es-BO" smtClean="0"/>
              <a:pPr/>
              <a:t>‹Nº›</a:t>
            </a:fld>
            <a:endParaRPr lang="es-B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474A01A-A467-4BDB-AFBB-AB85731CA5C4}" type="datetimeFigureOut">
              <a:rPr lang="es-BO" smtClean="0"/>
              <a:pPr/>
              <a:t>21/03/2011</a:t>
            </a:fld>
            <a:endParaRPr lang="es-BO"/>
          </a:p>
        </p:txBody>
      </p:sp>
      <p:sp>
        <p:nvSpPr>
          <p:cNvPr id="5" name="4 Marcador de pie de página"/>
          <p:cNvSpPr>
            <a:spLocks noGrp="1"/>
          </p:cNvSpPr>
          <p:nvPr>
            <p:ph type="ftr" sz="quarter" idx="11"/>
          </p:nvPr>
        </p:nvSpPr>
        <p:spPr/>
        <p:txBody>
          <a:bodyPr/>
          <a:lstStyle>
            <a:extLst/>
          </a:lstStyle>
          <a:p>
            <a:endParaRPr lang="es-BO"/>
          </a:p>
        </p:txBody>
      </p:sp>
      <p:sp>
        <p:nvSpPr>
          <p:cNvPr id="6" name="5 Marcador de número de diapositiva"/>
          <p:cNvSpPr>
            <a:spLocks noGrp="1"/>
          </p:cNvSpPr>
          <p:nvPr>
            <p:ph type="sldNum" sz="quarter" idx="12"/>
          </p:nvPr>
        </p:nvSpPr>
        <p:spPr/>
        <p:txBody>
          <a:bodyPr/>
          <a:lstStyle>
            <a:extLst/>
          </a:lstStyle>
          <a:p>
            <a:fld id="{E0227015-1624-473A-B927-BE85A262AC85}" type="slidenum">
              <a:rPr lang="es-BO" smtClean="0"/>
              <a:pPr/>
              <a:t>‹Nº›</a:t>
            </a:fld>
            <a:endParaRPr lang="es-B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474A01A-A467-4BDB-AFBB-AB85731CA5C4}" type="datetimeFigureOut">
              <a:rPr lang="es-BO" smtClean="0"/>
              <a:pPr/>
              <a:t>21/03/2011</a:t>
            </a:fld>
            <a:endParaRPr lang="es-BO"/>
          </a:p>
        </p:txBody>
      </p:sp>
      <p:sp>
        <p:nvSpPr>
          <p:cNvPr id="5" name="4 Marcador de pie de página"/>
          <p:cNvSpPr>
            <a:spLocks noGrp="1"/>
          </p:cNvSpPr>
          <p:nvPr>
            <p:ph type="ftr" sz="quarter" idx="11"/>
          </p:nvPr>
        </p:nvSpPr>
        <p:spPr/>
        <p:txBody>
          <a:bodyPr/>
          <a:lstStyle>
            <a:extLst/>
          </a:lstStyle>
          <a:p>
            <a:endParaRPr lang="es-BO"/>
          </a:p>
        </p:txBody>
      </p:sp>
      <p:sp>
        <p:nvSpPr>
          <p:cNvPr id="6" name="5 Marcador de número de diapositiva"/>
          <p:cNvSpPr>
            <a:spLocks noGrp="1"/>
          </p:cNvSpPr>
          <p:nvPr>
            <p:ph type="sldNum" sz="quarter" idx="12"/>
          </p:nvPr>
        </p:nvSpPr>
        <p:spPr/>
        <p:txBody>
          <a:bodyPr/>
          <a:lstStyle>
            <a:extLst/>
          </a:lstStyle>
          <a:p>
            <a:fld id="{E0227015-1624-473A-B927-BE85A262AC85}" type="slidenum">
              <a:rPr lang="es-BO" smtClean="0"/>
              <a:pPr/>
              <a:t>‹Nº›</a:t>
            </a:fld>
            <a:endParaRPr lang="es-B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3474A01A-A467-4BDB-AFBB-AB85731CA5C4}" type="datetimeFigureOut">
              <a:rPr lang="es-BO" smtClean="0"/>
              <a:pPr/>
              <a:t>21/03/2011</a:t>
            </a:fld>
            <a:endParaRPr lang="es-BO"/>
          </a:p>
        </p:txBody>
      </p:sp>
      <p:sp>
        <p:nvSpPr>
          <p:cNvPr id="5" name="4 Marcador de pie de página"/>
          <p:cNvSpPr>
            <a:spLocks noGrp="1"/>
          </p:cNvSpPr>
          <p:nvPr>
            <p:ph type="ftr" sz="quarter" idx="11"/>
          </p:nvPr>
        </p:nvSpPr>
        <p:spPr/>
        <p:txBody>
          <a:bodyPr/>
          <a:lstStyle>
            <a:extLst/>
          </a:lstStyle>
          <a:p>
            <a:endParaRPr lang="es-BO"/>
          </a:p>
        </p:txBody>
      </p:sp>
      <p:sp>
        <p:nvSpPr>
          <p:cNvPr id="6" name="5 Marcador de número de diapositiva"/>
          <p:cNvSpPr>
            <a:spLocks noGrp="1"/>
          </p:cNvSpPr>
          <p:nvPr>
            <p:ph type="sldNum" sz="quarter" idx="12"/>
          </p:nvPr>
        </p:nvSpPr>
        <p:spPr/>
        <p:txBody>
          <a:bodyPr/>
          <a:lstStyle>
            <a:extLst/>
          </a:lstStyle>
          <a:p>
            <a:fld id="{E0227015-1624-473A-B927-BE85A262AC85}" type="slidenum">
              <a:rPr lang="es-BO" smtClean="0"/>
              <a:pPr/>
              <a:t>‹Nº›</a:t>
            </a:fld>
            <a:endParaRPr lang="es-BO"/>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3474A01A-A467-4BDB-AFBB-AB85731CA5C4}" type="datetimeFigureOut">
              <a:rPr lang="es-BO" smtClean="0"/>
              <a:pPr/>
              <a:t>21/03/2011</a:t>
            </a:fld>
            <a:endParaRPr lang="es-BO"/>
          </a:p>
        </p:txBody>
      </p:sp>
      <p:sp>
        <p:nvSpPr>
          <p:cNvPr id="6" name="5 Marcador de pie de página"/>
          <p:cNvSpPr>
            <a:spLocks noGrp="1"/>
          </p:cNvSpPr>
          <p:nvPr>
            <p:ph type="ftr" sz="quarter" idx="11"/>
          </p:nvPr>
        </p:nvSpPr>
        <p:spPr/>
        <p:txBody>
          <a:bodyPr/>
          <a:lstStyle>
            <a:extLst/>
          </a:lstStyle>
          <a:p>
            <a:endParaRPr lang="es-BO"/>
          </a:p>
        </p:txBody>
      </p:sp>
      <p:sp>
        <p:nvSpPr>
          <p:cNvPr id="7" name="6 Marcador de número de diapositiva"/>
          <p:cNvSpPr>
            <a:spLocks noGrp="1"/>
          </p:cNvSpPr>
          <p:nvPr>
            <p:ph type="sldNum" sz="quarter" idx="12"/>
          </p:nvPr>
        </p:nvSpPr>
        <p:spPr/>
        <p:txBody>
          <a:bodyPr/>
          <a:lstStyle>
            <a:extLst/>
          </a:lstStyle>
          <a:p>
            <a:fld id="{E0227015-1624-473A-B927-BE85A262AC85}" type="slidenum">
              <a:rPr lang="es-BO" smtClean="0"/>
              <a:pPr/>
              <a:t>‹Nº›</a:t>
            </a:fld>
            <a:endParaRPr lang="es-B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3474A01A-A467-4BDB-AFBB-AB85731CA5C4}" type="datetimeFigureOut">
              <a:rPr lang="es-BO" smtClean="0"/>
              <a:pPr/>
              <a:t>21/03/2011</a:t>
            </a:fld>
            <a:endParaRPr lang="es-BO"/>
          </a:p>
        </p:txBody>
      </p:sp>
      <p:sp>
        <p:nvSpPr>
          <p:cNvPr id="8" name="7 Marcador de pie de página"/>
          <p:cNvSpPr>
            <a:spLocks noGrp="1"/>
          </p:cNvSpPr>
          <p:nvPr>
            <p:ph type="ftr" sz="quarter" idx="11"/>
          </p:nvPr>
        </p:nvSpPr>
        <p:spPr/>
        <p:txBody>
          <a:bodyPr/>
          <a:lstStyle>
            <a:extLst/>
          </a:lstStyle>
          <a:p>
            <a:endParaRPr lang="es-BO"/>
          </a:p>
        </p:txBody>
      </p:sp>
      <p:sp>
        <p:nvSpPr>
          <p:cNvPr id="9" name="8 Marcador de número de diapositiva"/>
          <p:cNvSpPr>
            <a:spLocks noGrp="1"/>
          </p:cNvSpPr>
          <p:nvPr>
            <p:ph type="sldNum" sz="quarter" idx="12"/>
          </p:nvPr>
        </p:nvSpPr>
        <p:spPr/>
        <p:txBody>
          <a:bodyPr/>
          <a:lstStyle>
            <a:extLst/>
          </a:lstStyle>
          <a:p>
            <a:fld id="{E0227015-1624-473A-B927-BE85A262AC85}" type="slidenum">
              <a:rPr lang="es-BO" smtClean="0"/>
              <a:pPr/>
              <a:t>‹Nº›</a:t>
            </a:fld>
            <a:endParaRPr lang="es-BO"/>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3474A01A-A467-4BDB-AFBB-AB85731CA5C4}" type="datetimeFigureOut">
              <a:rPr lang="es-BO" smtClean="0"/>
              <a:pPr/>
              <a:t>21/03/2011</a:t>
            </a:fld>
            <a:endParaRPr lang="es-BO"/>
          </a:p>
        </p:txBody>
      </p:sp>
      <p:sp>
        <p:nvSpPr>
          <p:cNvPr id="4" name="3 Marcador de pie de página"/>
          <p:cNvSpPr>
            <a:spLocks noGrp="1"/>
          </p:cNvSpPr>
          <p:nvPr>
            <p:ph type="ftr" sz="quarter" idx="11"/>
          </p:nvPr>
        </p:nvSpPr>
        <p:spPr/>
        <p:txBody>
          <a:bodyPr/>
          <a:lstStyle>
            <a:extLst/>
          </a:lstStyle>
          <a:p>
            <a:endParaRPr lang="es-BO"/>
          </a:p>
        </p:txBody>
      </p:sp>
      <p:sp>
        <p:nvSpPr>
          <p:cNvPr id="5" name="4 Marcador de número de diapositiva"/>
          <p:cNvSpPr>
            <a:spLocks noGrp="1"/>
          </p:cNvSpPr>
          <p:nvPr>
            <p:ph type="sldNum" sz="quarter" idx="12"/>
          </p:nvPr>
        </p:nvSpPr>
        <p:spPr/>
        <p:txBody>
          <a:bodyPr/>
          <a:lstStyle>
            <a:extLst/>
          </a:lstStyle>
          <a:p>
            <a:fld id="{E0227015-1624-473A-B927-BE85A262AC85}" type="slidenum">
              <a:rPr lang="es-BO" smtClean="0"/>
              <a:pPr/>
              <a:t>‹Nº›</a:t>
            </a:fld>
            <a:endParaRPr lang="es-B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3474A01A-A467-4BDB-AFBB-AB85731CA5C4}" type="datetimeFigureOut">
              <a:rPr lang="es-BO" smtClean="0"/>
              <a:pPr/>
              <a:t>21/03/2011</a:t>
            </a:fld>
            <a:endParaRPr lang="es-BO"/>
          </a:p>
        </p:txBody>
      </p:sp>
      <p:sp>
        <p:nvSpPr>
          <p:cNvPr id="3" name="2 Marcador de pie de página"/>
          <p:cNvSpPr>
            <a:spLocks noGrp="1"/>
          </p:cNvSpPr>
          <p:nvPr>
            <p:ph type="ftr" sz="quarter" idx="11"/>
          </p:nvPr>
        </p:nvSpPr>
        <p:spPr/>
        <p:txBody>
          <a:bodyPr/>
          <a:lstStyle>
            <a:extLst/>
          </a:lstStyle>
          <a:p>
            <a:endParaRPr lang="es-BO"/>
          </a:p>
        </p:txBody>
      </p:sp>
      <p:sp>
        <p:nvSpPr>
          <p:cNvPr id="4" name="3 Marcador de número de diapositiva"/>
          <p:cNvSpPr>
            <a:spLocks noGrp="1"/>
          </p:cNvSpPr>
          <p:nvPr>
            <p:ph type="sldNum" sz="quarter" idx="12"/>
          </p:nvPr>
        </p:nvSpPr>
        <p:spPr/>
        <p:txBody>
          <a:bodyPr/>
          <a:lstStyle>
            <a:extLst/>
          </a:lstStyle>
          <a:p>
            <a:fld id="{E0227015-1624-473A-B927-BE85A262AC85}" type="slidenum">
              <a:rPr lang="es-BO" smtClean="0"/>
              <a:pPr/>
              <a:t>‹Nº›</a:t>
            </a:fld>
            <a:endParaRPr lang="es-B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3474A01A-A467-4BDB-AFBB-AB85731CA5C4}" type="datetimeFigureOut">
              <a:rPr lang="es-BO" smtClean="0"/>
              <a:pPr/>
              <a:t>21/03/2011</a:t>
            </a:fld>
            <a:endParaRPr lang="es-BO"/>
          </a:p>
        </p:txBody>
      </p:sp>
      <p:sp>
        <p:nvSpPr>
          <p:cNvPr id="6" name="5 Marcador de pie de página"/>
          <p:cNvSpPr>
            <a:spLocks noGrp="1"/>
          </p:cNvSpPr>
          <p:nvPr>
            <p:ph type="ftr" sz="quarter" idx="11"/>
          </p:nvPr>
        </p:nvSpPr>
        <p:spPr/>
        <p:txBody>
          <a:bodyPr/>
          <a:lstStyle>
            <a:extLst/>
          </a:lstStyle>
          <a:p>
            <a:endParaRPr lang="es-BO"/>
          </a:p>
        </p:txBody>
      </p:sp>
      <p:sp>
        <p:nvSpPr>
          <p:cNvPr id="7" name="6 Marcador de número de diapositiva"/>
          <p:cNvSpPr>
            <a:spLocks noGrp="1"/>
          </p:cNvSpPr>
          <p:nvPr>
            <p:ph type="sldNum" sz="quarter" idx="12"/>
          </p:nvPr>
        </p:nvSpPr>
        <p:spPr/>
        <p:txBody>
          <a:bodyPr/>
          <a:lstStyle>
            <a:extLst/>
          </a:lstStyle>
          <a:p>
            <a:fld id="{E0227015-1624-473A-B927-BE85A262AC85}" type="slidenum">
              <a:rPr lang="es-BO" smtClean="0"/>
              <a:pPr/>
              <a:t>‹Nº›</a:t>
            </a:fld>
            <a:endParaRPr lang="es-B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p:spPr>
        <p:txBody>
          <a:bodyPr/>
          <a:lstStyle>
            <a:extLst/>
          </a:lstStyle>
          <a:p>
            <a:fld id="{3474A01A-A467-4BDB-AFBB-AB85731CA5C4}" type="datetimeFigureOut">
              <a:rPr lang="es-BO" smtClean="0"/>
              <a:pPr/>
              <a:t>21/03/2011</a:t>
            </a:fld>
            <a:endParaRPr lang="es-BO"/>
          </a:p>
        </p:txBody>
      </p:sp>
      <p:sp>
        <p:nvSpPr>
          <p:cNvPr id="6" name="5 Marcador de pie de página"/>
          <p:cNvSpPr>
            <a:spLocks noGrp="1"/>
          </p:cNvSpPr>
          <p:nvPr>
            <p:ph type="ftr" sz="quarter" idx="11"/>
          </p:nvPr>
        </p:nvSpPr>
        <p:spPr>
          <a:xfrm>
            <a:off x="914400" y="55499"/>
            <a:ext cx="5562600" cy="365125"/>
          </a:xfrm>
        </p:spPr>
        <p:txBody>
          <a:bodyPr/>
          <a:lstStyle>
            <a:extLst/>
          </a:lstStyle>
          <a:p>
            <a:endParaRPr lang="es-BO"/>
          </a:p>
        </p:txBody>
      </p:sp>
      <p:sp>
        <p:nvSpPr>
          <p:cNvPr id="7" name="6 Marcador de número de diapositiva"/>
          <p:cNvSpPr>
            <a:spLocks noGrp="1"/>
          </p:cNvSpPr>
          <p:nvPr>
            <p:ph type="sldNum" sz="quarter" idx="12"/>
          </p:nvPr>
        </p:nvSpPr>
        <p:spPr>
          <a:xfrm>
            <a:off x="8610600" y="55499"/>
            <a:ext cx="457200" cy="365125"/>
          </a:xfrm>
        </p:spPr>
        <p:txBody>
          <a:bodyPr/>
          <a:lstStyle>
            <a:extLst/>
          </a:lstStyle>
          <a:p>
            <a:fld id="{E0227015-1624-473A-B927-BE85A262AC85}" type="slidenum">
              <a:rPr lang="es-BO" smtClean="0"/>
              <a:pPr/>
              <a:t>‹Nº›</a:t>
            </a:fld>
            <a:endParaRPr lang="es-B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3474A01A-A467-4BDB-AFBB-AB85731CA5C4}" type="datetimeFigureOut">
              <a:rPr lang="es-BO" smtClean="0"/>
              <a:pPr/>
              <a:t>21/03/2011</a:t>
            </a:fld>
            <a:endParaRPr lang="es-BO"/>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s-BO"/>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0227015-1624-473A-B927-BE85A262AC85}" type="slidenum">
              <a:rPr lang="es-BO" smtClean="0"/>
              <a:pPr/>
              <a:t>‹Nº›</a:t>
            </a:fld>
            <a:endParaRPr lang="es-BO"/>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chemeClr val="tx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BO" sz="2000" b="1" i="1" u="sng" dirty="0" smtClean="0"/>
              <a:t>Lección cuatro</a:t>
            </a:r>
          </a:p>
          <a:p>
            <a:endParaRPr lang="es-BO" sz="2000" dirty="0" smtClean="0"/>
          </a:p>
          <a:p>
            <a:r>
              <a:rPr lang="es-BO" sz="2000" b="1" dirty="0" smtClean="0">
                <a:solidFill>
                  <a:schemeClr val="accent3"/>
                </a:solidFill>
              </a:rPr>
              <a:t>Recursos Humanos</a:t>
            </a:r>
          </a:p>
          <a:p>
            <a:r>
              <a:rPr lang="es-BO" sz="2000" dirty="0" smtClean="0"/>
              <a:t> </a:t>
            </a:r>
          </a:p>
          <a:p>
            <a:pPr algn="just"/>
            <a:r>
              <a:rPr lang="es-BO" sz="2000" dirty="0" smtClean="0"/>
              <a:t>Al final de la lección el alumno entenderá la trascendencia de la gestión del capital humano, la importancia del perfil del puesto.</a:t>
            </a:r>
          </a:p>
          <a:p>
            <a:pPr algn="just">
              <a:buFontTx/>
              <a:buChar char="-"/>
            </a:pPr>
            <a:r>
              <a:rPr lang="es-BO" sz="2000" dirty="0" smtClean="0"/>
              <a:t>Definición de recursos humanos en las organizaciones</a:t>
            </a:r>
          </a:p>
          <a:p>
            <a:pPr algn="just">
              <a:buFontTx/>
              <a:buChar char="-"/>
            </a:pPr>
            <a:r>
              <a:rPr lang="es-BO" sz="2000" dirty="0" smtClean="0"/>
              <a:t>Procesos de selección</a:t>
            </a:r>
          </a:p>
          <a:p>
            <a:pPr algn="just">
              <a:buFontTx/>
              <a:buChar char="-"/>
            </a:pPr>
            <a:r>
              <a:rPr lang="es-BO" sz="2000" dirty="0" smtClean="0"/>
              <a:t>Reclutamiento de personal</a:t>
            </a:r>
          </a:p>
          <a:p>
            <a:pPr algn="just">
              <a:buFontTx/>
              <a:buChar char="-"/>
            </a:pPr>
            <a:r>
              <a:rPr lang="es-BO" sz="2000" dirty="0" smtClean="0"/>
              <a:t>Funciones del departamento</a:t>
            </a:r>
          </a:p>
          <a:p>
            <a:pPr algn="just">
              <a:buFontTx/>
              <a:buChar char="-"/>
            </a:pPr>
            <a:r>
              <a:rPr lang="es-BO" sz="2000" dirty="0" smtClean="0"/>
              <a:t>Orientación de recursos humanos hacia los objetivos de la empresa</a:t>
            </a:r>
          </a:p>
          <a:p>
            <a:pPr algn="just">
              <a:buFontTx/>
              <a:buChar char="-"/>
            </a:pPr>
            <a:r>
              <a:rPr lang="es-BO" sz="2000" dirty="0" smtClean="0"/>
              <a:t>Conocer la trascendencia de la organización de puestos</a:t>
            </a:r>
          </a:p>
          <a:p>
            <a:pPr algn="just">
              <a:buFontTx/>
              <a:buChar char="-"/>
            </a:pPr>
            <a:r>
              <a:rPr lang="es-BO" sz="2000" dirty="0" smtClean="0"/>
              <a:t>Entrenamiento y capacitación </a:t>
            </a:r>
          </a:p>
          <a:p>
            <a:pPr algn="just">
              <a:buFontTx/>
              <a:buChar char="-"/>
            </a:pPr>
            <a:r>
              <a:rPr lang="es-BO" sz="2000" dirty="0" smtClean="0"/>
              <a:t>Plan de trabajo en la empresa</a:t>
            </a:r>
          </a:p>
        </p:txBody>
      </p:sp>
      <p:sp>
        <p:nvSpPr>
          <p:cNvPr id="5" name="4 CuadroTexto"/>
          <p:cNvSpPr txBox="1"/>
          <p:nvPr/>
        </p:nvSpPr>
        <p:spPr>
          <a:xfrm>
            <a:off x="1142976" y="785794"/>
            <a:ext cx="7000924" cy="769441"/>
          </a:xfrm>
          <a:prstGeom prst="rect">
            <a:avLst/>
          </a:prstGeom>
          <a:noFill/>
        </p:spPr>
        <p:txBody>
          <a:bodyPr wrap="square" rtlCol="0">
            <a:spAutoFit/>
          </a:bodyPr>
          <a:lstStyle/>
          <a:p>
            <a:endParaRPr lang="es-BO" sz="4400" dirty="0"/>
          </a:p>
        </p:txBody>
      </p:sp>
      <p:sp>
        <p:nvSpPr>
          <p:cNvPr id="8" name="7 CuadroTexto"/>
          <p:cNvSpPr txBox="1"/>
          <p:nvPr/>
        </p:nvSpPr>
        <p:spPr>
          <a:xfrm>
            <a:off x="857224" y="1714488"/>
            <a:ext cx="7929618" cy="369332"/>
          </a:xfrm>
          <a:prstGeom prst="rect">
            <a:avLst/>
          </a:prstGeom>
          <a:noFill/>
        </p:spPr>
        <p:txBody>
          <a:bodyPr wrap="square" rtlCol="0">
            <a:spAutoFit/>
          </a:bodyPr>
          <a:lstStyle/>
          <a:p>
            <a:endParaRPr lang="es-BO" dirty="0"/>
          </a:p>
        </p:txBody>
      </p:sp>
      <p:pic>
        <p:nvPicPr>
          <p:cNvPr id="7" name="Picture 2"/>
          <p:cNvPicPr>
            <a:picLocks noChangeAspect="1" noChangeArrowheads="1"/>
          </p:cNvPicPr>
          <p:nvPr/>
        </p:nvPicPr>
        <p:blipFill>
          <a:blip r:embed="rId2" cstate="print"/>
          <a:srcRect/>
          <a:stretch>
            <a:fillRect/>
          </a:stretch>
        </p:blipFill>
        <p:spPr bwMode="auto">
          <a:xfrm>
            <a:off x="214282" y="214291"/>
            <a:ext cx="2357454" cy="92869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chemeClr val="tx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BO" dirty="0">
              <a:solidFill>
                <a:schemeClr val="bg1"/>
              </a:solidFill>
            </a:endParaRPr>
          </a:p>
        </p:txBody>
      </p:sp>
      <p:sp>
        <p:nvSpPr>
          <p:cNvPr id="5" name="4 CuadroTexto"/>
          <p:cNvSpPr txBox="1"/>
          <p:nvPr/>
        </p:nvSpPr>
        <p:spPr>
          <a:xfrm>
            <a:off x="1142976" y="785794"/>
            <a:ext cx="7000924" cy="769441"/>
          </a:xfrm>
          <a:prstGeom prst="rect">
            <a:avLst/>
          </a:prstGeom>
          <a:noFill/>
        </p:spPr>
        <p:txBody>
          <a:bodyPr wrap="square" rtlCol="0">
            <a:spAutoFit/>
          </a:bodyPr>
          <a:lstStyle/>
          <a:p>
            <a:endParaRPr lang="es-BO" sz="4400" dirty="0"/>
          </a:p>
        </p:txBody>
      </p:sp>
      <p:sp>
        <p:nvSpPr>
          <p:cNvPr id="8" name="7 CuadroTexto"/>
          <p:cNvSpPr txBox="1"/>
          <p:nvPr/>
        </p:nvSpPr>
        <p:spPr>
          <a:xfrm>
            <a:off x="857224" y="1714488"/>
            <a:ext cx="7929618" cy="369332"/>
          </a:xfrm>
          <a:prstGeom prst="rect">
            <a:avLst/>
          </a:prstGeom>
          <a:noFill/>
        </p:spPr>
        <p:txBody>
          <a:bodyPr wrap="square" rtlCol="0">
            <a:spAutoFit/>
          </a:bodyPr>
          <a:lstStyle/>
          <a:p>
            <a:endParaRPr lang="es-BO" dirty="0"/>
          </a:p>
        </p:txBody>
      </p:sp>
      <p:pic>
        <p:nvPicPr>
          <p:cNvPr id="7" name="Picture 2"/>
          <p:cNvPicPr>
            <a:picLocks noChangeAspect="1" noChangeArrowheads="1"/>
          </p:cNvPicPr>
          <p:nvPr/>
        </p:nvPicPr>
        <p:blipFill>
          <a:blip r:embed="rId2" cstate="print"/>
          <a:srcRect/>
          <a:stretch>
            <a:fillRect/>
          </a:stretch>
        </p:blipFill>
        <p:spPr bwMode="auto">
          <a:xfrm>
            <a:off x="214282" y="214291"/>
            <a:ext cx="2357454" cy="928694"/>
          </a:xfrm>
          <a:prstGeom prst="rect">
            <a:avLst/>
          </a:prstGeom>
          <a:noFill/>
          <a:ln w="9525">
            <a:noFill/>
            <a:miter lim="800000"/>
            <a:headEnd/>
            <a:tailEnd/>
          </a:ln>
          <a:effectLst/>
        </p:spPr>
      </p:pic>
      <p:sp>
        <p:nvSpPr>
          <p:cNvPr id="6" name="5 CuadroTexto"/>
          <p:cNvSpPr txBox="1"/>
          <p:nvPr/>
        </p:nvSpPr>
        <p:spPr>
          <a:xfrm>
            <a:off x="1285852" y="1643050"/>
            <a:ext cx="6858048" cy="4616648"/>
          </a:xfrm>
          <a:prstGeom prst="rect">
            <a:avLst/>
          </a:prstGeom>
          <a:noFill/>
        </p:spPr>
        <p:txBody>
          <a:bodyPr wrap="square" rtlCol="0">
            <a:spAutoFit/>
          </a:bodyPr>
          <a:lstStyle/>
          <a:p>
            <a:r>
              <a:rPr lang="es-BO" sz="2400" b="1" dirty="0" smtClean="0"/>
              <a:t>Recursos Humanos en las organizaciones:</a:t>
            </a:r>
          </a:p>
          <a:p>
            <a:endParaRPr lang="es-BO" dirty="0" smtClean="0"/>
          </a:p>
          <a:p>
            <a:pPr algn="just"/>
            <a:r>
              <a:rPr lang="es-BO" sz="2400" dirty="0" smtClean="0"/>
              <a:t>Los especialistas en el tema del personal en las organizaciones han venido luchando para cambiar el nombre del departamento a Capital humano, este departamento se encarga de planear, organizar, desarrollar y coordinar las técnicas y programas que permiten la obtención  del desempeño eficiente del personal, aporta elementos que apoyan a las personas que conforman la empresa para lograr los objetivos.</a:t>
            </a:r>
          </a:p>
          <a:p>
            <a:endParaRPr lang="es-BO" dirty="0" smtClean="0"/>
          </a:p>
          <a:p>
            <a:endParaRPr lang="es-BO"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chemeClr val="tx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BO" dirty="0">
              <a:solidFill>
                <a:schemeClr val="bg1"/>
              </a:solidFill>
            </a:endParaRPr>
          </a:p>
        </p:txBody>
      </p:sp>
      <p:sp>
        <p:nvSpPr>
          <p:cNvPr id="5" name="4 CuadroTexto"/>
          <p:cNvSpPr txBox="1"/>
          <p:nvPr/>
        </p:nvSpPr>
        <p:spPr>
          <a:xfrm>
            <a:off x="1142976" y="785794"/>
            <a:ext cx="7000924" cy="769441"/>
          </a:xfrm>
          <a:prstGeom prst="rect">
            <a:avLst/>
          </a:prstGeom>
          <a:noFill/>
        </p:spPr>
        <p:txBody>
          <a:bodyPr wrap="square" rtlCol="0">
            <a:spAutoFit/>
          </a:bodyPr>
          <a:lstStyle/>
          <a:p>
            <a:endParaRPr lang="es-BO" sz="4400" dirty="0"/>
          </a:p>
        </p:txBody>
      </p:sp>
      <p:sp>
        <p:nvSpPr>
          <p:cNvPr id="8" name="7 CuadroTexto"/>
          <p:cNvSpPr txBox="1"/>
          <p:nvPr/>
        </p:nvSpPr>
        <p:spPr>
          <a:xfrm>
            <a:off x="857224" y="1714488"/>
            <a:ext cx="7929618" cy="369332"/>
          </a:xfrm>
          <a:prstGeom prst="rect">
            <a:avLst/>
          </a:prstGeom>
          <a:noFill/>
        </p:spPr>
        <p:txBody>
          <a:bodyPr wrap="square" rtlCol="0">
            <a:spAutoFit/>
          </a:bodyPr>
          <a:lstStyle/>
          <a:p>
            <a:endParaRPr lang="es-BO" dirty="0"/>
          </a:p>
        </p:txBody>
      </p:sp>
      <p:pic>
        <p:nvPicPr>
          <p:cNvPr id="7" name="Picture 2"/>
          <p:cNvPicPr>
            <a:picLocks noChangeAspect="1" noChangeArrowheads="1"/>
          </p:cNvPicPr>
          <p:nvPr/>
        </p:nvPicPr>
        <p:blipFill>
          <a:blip r:embed="rId2" cstate="print"/>
          <a:srcRect/>
          <a:stretch>
            <a:fillRect/>
          </a:stretch>
        </p:blipFill>
        <p:spPr bwMode="auto">
          <a:xfrm>
            <a:off x="214282" y="214291"/>
            <a:ext cx="2357454" cy="928694"/>
          </a:xfrm>
          <a:prstGeom prst="rect">
            <a:avLst/>
          </a:prstGeom>
          <a:noFill/>
          <a:ln w="9525">
            <a:noFill/>
            <a:miter lim="800000"/>
            <a:headEnd/>
            <a:tailEnd/>
          </a:ln>
          <a:effectLst/>
        </p:spPr>
      </p:pic>
      <p:sp>
        <p:nvSpPr>
          <p:cNvPr id="6" name="5 CuadroTexto"/>
          <p:cNvSpPr txBox="1"/>
          <p:nvPr/>
        </p:nvSpPr>
        <p:spPr>
          <a:xfrm>
            <a:off x="714348" y="1571612"/>
            <a:ext cx="7215238" cy="5016758"/>
          </a:xfrm>
          <a:prstGeom prst="rect">
            <a:avLst/>
          </a:prstGeom>
          <a:noFill/>
        </p:spPr>
        <p:txBody>
          <a:bodyPr wrap="square" rtlCol="0">
            <a:spAutoFit/>
          </a:bodyPr>
          <a:lstStyle/>
          <a:p>
            <a:pPr algn="just"/>
            <a:r>
              <a:rPr lang="es-BO" sz="2000" dirty="0" smtClean="0"/>
              <a:t>Al hablar de las </a:t>
            </a:r>
            <a:r>
              <a:rPr lang="es-BO" sz="2000" dirty="0" smtClean="0">
                <a:solidFill>
                  <a:srgbClr val="FF0000"/>
                </a:solidFill>
              </a:rPr>
              <a:t>funciones del departamento </a:t>
            </a:r>
            <a:r>
              <a:rPr lang="es-BO" sz="2000" dirty="0" smtClean="0"/>
              <a:t>del capital humano es variable de acuerdo al giro y tamaño de la empresa, sin embargo los especialistas señalan las siguientes funciones como esenciales:</a:t>
            </a:r>
          </a:p>
          <a:p>
            <a:pPr algn="just">
              <a:buFontTx/>
              <a:buChar char="-"/>
            </a:pPr>
            <a:r>
              <a:rPr lang="es-BO" sz="2000" dirty="0" smtClean="0"/>
              <a:t> Área de servicio en los niveles operativos, gerenciales y directivos</a:t>
            </a:r>
          </a:p>
          <a:p>
            <a:pPr algn="just">
              <a:buFontTx/>
              <a:buChar char="-"/>
            </a:pPr>
            <a:r>
              <a:rPr lang="es-BO" sz="2000" dirty="0" smtClean="0"/>
              <a:t>Elabora los perfiles de puesto en los que determina cuales son las tareas, las funciones, las responsabilidades así como áreas clave de resultados por puesto</a:t>
            </a:r>
          </a:p>
          <a:p>
            <a:pPr algn="just">
              <a:buFontTx/>
              <a:buChar char="-"/>
            </a:pPr>
            <a:r>
              <a:rPr lang="es-BO" sz="2000" dirty="0" smtClean="0"/>
              <a:t>Dotar a los puestos con mando los sistemas de evaluación del desempeño</a:t>
            </a:r>
          </a:p>
          <a:p>
            <a:pPr algn="just">
              <a:buFontTx/>
              <a:buChar char="-"/>
            </a:pPr>
            <a:r>
              <a:rPr lang="es-BO" sz="2000" dirty="0" smtClean="0"/>
              <a:t>Reclutamiento del personal adecuado</a:t>
            </a:r>
          </a:p>
          <a:p>
            <a:pPr algn="just">
              <a:buFontTx/>
              <a:buChar char="-"/>
            </a:pPr>
            <a:r>
              <a:rPr lang="es-BO" sz="2000" dirty="0" smtClean="0"/>
              <a:t>Capacitación y desarrollo de personal</a:t>
            </a:r>
          </a:p>
          <a:p>
            <a:pPr algn="just">
              <a:buFontTx/>
              <a:buChar char="-"/>
            </a:pPr>
            <a:r>
              <a:rPr lang="es-BO" sz="2000" dirty="0" smtClean="0"/>
              <a:t>Brindar apoyo Psicológico a los empleados en función para mantener relaciones cordiales y productivas</a:t>
            </a:r>
          </a:p>
          <a:p>
            <a:pPr algn="just">
              <a:buFontTx/>
              <a:buChar char="-"/>
            </a:pPr>
            <a:r>
              <a:rPr lang="es-BO" sz="2000" dirty="0" smtClean="0"/>
              <a:t>Controlar las prestaciones y compensaciones</a:t>
            </a:r>
          </a:p>
          <a:p>
            <a:pPr algn="just">
              <a:buFontTx/>
              <a:buChar char="-"/>
            </a:pPr>
            <a:r>
              <a:rPr lang="es-BO" sz="2000" dirty="0" smtClean="0"/>
              <a:t>Desarrollo de políticas operativas</a:t>
            </a:r>
          </a:p>
          <a:p>
            <a:pPr algn="just"/>
            <a:endParaRPr lang="es-BO"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chemeClr val="tx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BO" dirty="0">
              <a:solidFill>
                <a:schemeClr val="bg1"/>
              </a:solidFill>
            </a:endParaRPr>
          </a:p>
        </p:txBody>
      </p:sp>
      <p:sp>
        <p:nvSpPr>
          <p:cNvPr id="5" name="4 CuadroTexto"/>
          <p:cNvSpPr txBox="1"/>
          <p:nvPr/>
        </p:nvSpPr>
        <p:spPr>
          <a:xfrm>
            <a:off x="1142976" y="785794"/>
            <a:ext cx="7000924" cy="769441"/>
          </a:xfrm>
          <a:prstGeom prst="rect">
            <a:avLst/>
          </a:prstGeom>
          <a:noFill/>
        </p:spPr>
        <p:txBody>
          <a:bodyPr wrap="square" rtlCol="0">
            <a:spAutoFit/>
          </a:bodyPr>
          <a:lstStyle/>
          <a:p>
            <a:endParaRPr lang="es-BO" sz="4400" dirty="0"/>
          </a:p>
        </p:txBody>
      </p:sp>
      <p:sp>
        <p:nvSpPr>
          <p:cNvPr id="8" name="7 CuadroTexto"/>
          <p:cNvSpPr txBox="1"/>
          <p:nvPr/>
        </p:nvSpPr>
        <p:spPr>
          <a:xfrm>
            <a:off x="857224" y="1714488"/>
            <a:ext cx="7929618" cy="369332"/>
          </a:xfrm>
          <a:prstGeom prst="rect">
            <a:avLst/>
          </a:prstGeom>
          <a:noFill/>
        </p:spPr>
        <p:txBody>
          <a:bodyPr wrap="square" rtlCol="0">
            <a:spAutoFit/>
          </a:bodyPr>
          <a:lstStyle/>
          <a:p>
            <a:endParaRPr lang="es-BO" dirty="0"/>
          </a:p>
        </p:txBody>
      </p:sp>
      <p:pic>
        <p:nvPicPr>
          <p:cNvPr id="7" name="Picture 2"/>
          <p:cNvPicPr>
            <a:picLocks noChangeAspect="1" noChangeArrowheads="1"/>
          </p:cNvPicPr>
          <p:nvPr/>
        </p:nvPicPr>
        <p:blipFill>
          <a:blip r:embed="rId2" cstate="print"/>
          <a:srcRect/>
          <a:stretch>
            <a:fillRect/>
          </a:stretch>
        </p:blipFill>
        <p:spPr bwMode="auto">
          <a:xfrm>
            <a:off x="214282" y="214291"/>
            <a:ext cx="2357454" cy="928694"/>
          </a:xfrm>
          <a:prstGeom prst="rect">
            <a:avLst/>
          </a:prstGeom>
          <a:noFill/>
          <a:ln w="9525">
            <a:noFill/>
            <a:miter lim="800000"/>
            <a:headEnd/>
            <a:tailEnd/>
          </a:ln>
          <a:effectLst/>
        </p:spPr>
      </p:pic>
      <p:sp>
        <p:nvSpPr>
          <p:cNvPr id="6" name="5 CuadroTexto"/>
          <p:cNvSpPr txBox="1"/>
          <p:nvPr/>
        </p:nvSpPr>
        <p:spPr>
          <a:xfrm>
            <a:off x="1071538" y="1285860"/>
            <a:ext cx="7572428" cy="5262979"/>
          </a:xfrm>
          <a:prstGeom prst="rect">
            <a:avLst/>
          </a:prstGeom>
          <a:noFill/>
        </p:spPr>
        <p:txBody>
          <a:bodyPr wrap="square" rtlCol="0">
            <a:spAutoFit/>
          </a:bodyPr>
          <a:lstStyle/>
          <a:p>
            <a:r>
              <a:rPr lang="es-BO" sz="2400" dirty="0" smtClean="0"/>
              <a:t>En una empresa de tamaño mediano se cuentan con las siguientes divisiones:</a:t>
            </a:r>
          </a:p>
          <a:p>
            <a:pPr>
              <a:buFontTx/>
              <a:buChar char="-"/>
            </a:pPr>
            <a:r>
              <a:rPr lang="es-BO" sz="2400" dirty="0" smtClean="0"/>
              <a:t>Reclutamiento de personal</a:t>
            </a:r>
          </a:p>
          <a:p>
            <a:pPr>
              <a:buFontTx/>
              <a:buChar char="-"/>
            </a:pPr>
            <a:r>
              <a:rPr lang="es-BO" sz="2400" dirty="0" smtClean="0"/>
              <a:t>Selección</a:t>
            </a:r>
          </a:p>
          <a:p>
            <a:pPr>
              <a:buFontTx/>
              <a:buChar char="-"/>
            </a:pPr>
            <a:r>
              <a:rPr lang="es-BO" sz="2400" dirty="0" smtClean="0"/>
              <a:t>Diseño, descripción y análisis de cargos</a:t>
            </a:r>
          </a:p>
          <a:p>
            <a:pPr>
              <a:buFontTx/>
              <a:buChar char="-"/>
            </a:pPr>
            <a:r>
              <a:rPr lang="es-BO" sz="2400" dirty="0" smtClean="0"/>
              <a:t>Evaluación del desempeño</a:t>
            </a:r>
          </a:p>
          <a:p>
            <a:pPr>
              <a:buFontTx/>
              <a:buChar char="-"/>
            </a:pPr>
            <a:r>
              <a:rPr lang="es-BO" sz="2400" dirty="0" smtClean="0"/>
              <a:t>Compensación</a:t>
            </a:r>
          </a:p>
          <a:p>
            <a:pPr>
              <a:buFontTx/>
              <a:buChar char="-"/>
            </a:pPr>
            <a:r>
              <a:rPr lang="es-BO" sz="2400" dirty="0" smtClean="0"/>
              <a:t>Beneficios sociales</a:t>
            </a:r>
          </a:p>
          <a:p>
            <a:pPr>
              <a:buFontTx/>
              <a:buChar char="-"/>
            </a:pPr>
            <a:r>
              <a:rPr lang="es-BO" sz="2400" dirty="0" smtClean="0"/>
              <a:t>Higiene y seguridad en el trabajo</a:t>
            </a:r>
          </a:p>
          <a:p>
            <a:pPr>
              <a:buFontTx/>
              <a:buChar char="-"/>
            </a:pPr>
            <a:r>
              <a:rPr lang="es-BO" sz="2400" dirty="0" smtClean="0"/>
              <a:t>Entrenamiento y desarrollo</a:t>
            </a:r>
          </a:p>
          <a:p>
            <a:pPr>
              <a:buFontTx/>
              <a:buChar char="-"/>
            </a:pPr>
            <a:r>
              <a:rPr lang="es-BO" sz="2400" dirty="0" smtClean="0"/>
              <a:t>Relaciones laborales</a:t>
            </a:r>
          </a:p>
          <a:p>
            <a:pPr>
              <a:buFontTx/>
              <a:buChar char="-"/>
            </a:pPr>
            <a:r>
              <a:rPr lang="es-BO" sz="2400" dirty="0" smtClean="0"/>
              <a:t>Desarrollo organizacional</a:t>
            </a:r>
          </a:p>
          <a:p>
            <a:pPr>
              <a:buFontTx/>
              <a:buChar char="-"/>
            </a:pPr>
            <a:r>
              <a:rPr lang="es-BO" sz="2400" dirty="0" smtClean="0"/>
              <a:t>Bases de datos y sistemas de información</a:t>
            </a:r>
          </a:p>
          <a:p>
            <a:pPr>
              <a:buFontTx/>
              <a:buChar char="-"/>
            </a:pPr>
            <a:r>
              <a:rPr lang="es-BO" sz="2400" dirty="0" smtClean="0"/>
              <a:t>Auditoría de recursos humanos</a:t>
            </a:r>
            <a:endParaRPr lang="es-BO"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chemeClr val="tx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BO" dirty="0">
              <a:solidFill>
                <a:schemeClr val="bg1"/>
              </a:solidFill>
            </a:endParaRPr>
          </a:p>
        </p:txBody>
      </p:sp>
      <p:sp>
        <p:nvSpPr>
          <p:cNvPr id="5" name="4 CuadroTexto"/>
          <p:cNvSpPr txBox="1"/>
          <p:nvPr/>
        </p:nvSpPr>
        <p:spPr>
          <a:xfrm>
            <a:off x="1142976" y="785794"/>
            <a:ext cx="7000924" cy="769441"/>
          </a:xfrm>
          <a:prstGeom prst="rect">
            <a:avLst/>
          </a:prstGeom>
          <a:noFill/>
        </p:spPr>
        <p:txBody>
          <a:bodyPr wrap="square" rtlCol="0">
            <a:spAutoFit/>
          </a:bodyPr>
          <a:lstStyle/>
          <a:p>
            <a:endParaRPr lang="es-BO" sz="4400" dirty="0"/>
          </a:p>
        </p:txBody>
      </p:sp>
      <p:sp>
        <p:nvSpPr>
          <p:cNvPr id="8" name="7 CuadroTexto"/>
          <p:cNvSpPr txBox="1"/>
          <p:nvPr/>
        </p:nvSpPr>
        <p:spPr>
          <a:xfrm>
            <a:off x="857224" y="1714488"/>
            <a:ext cx="7929618" cy="369332"/>
          </a:xfrm>
          <a:prstGeom prst="rect">
            <a:avLst/>
          </a:prstGeom>
          <a:noFill/>
        </p:spPr>
        <p:txBody>
          <a:bodyPr wrap="square" rtlCol="0">
            <a:spAutoFit/>
          </a:bodyPr>
          <a:lstStyle/>
          <a:p>
            <a:endParaRPr lang="es-BO" dirty="0"/>
          </a:p>
        </p:txBody>
      </p:sp>
      <p:pic>
        <p:nvPicPr>
          <p:cNvPr id="7" name="Picture 2"/>
          <p:cNvPicPr>
            <a:picLocks noChangeAspect="1" noChangeArrowheads="1"/>
          </p:cNvPicPr>
          <p:nvPr/>
        </p:nvPicPr>
        <p:blipFill>
          <a:blip r:embed="rId2" cstate="print"/>
          <a:srcRect/>
          <a:stretch>
            <a:fillRect/>
          </a:stretch>
        </p:blipFill>
        <p:spPr bwMode="auto">
          <a:xfrm>
            <a:off x="214282" y="214291"/>
            <a:ext cx="2357454" cy="928694"/>
          </a:xfrm>
          <a:prstGeom prst="rect">
            <a:avLst/>
          </a:prstGeom>
          <a:noFill/>
          <a:ln w="9525">
            <a:noFill/>
            <a:miter lim="800000"/>
            <a:headEnd/>
            <a:tailEnd/>
          </a:ln>
          <a:effectLst/>
        </p:spPr>
      </p:pic>
      <p:pic>
        <p:nvPicPr>
          <p:cNvPr id="1026" name="Picture 2"/>
          <p:cNvPicPr>
            <a:picLocks noChangeAspect="1" noChangeArrowheads="1"/>
          </p:cNvPicPr>
          <p:nvPr/>
        </p:nvPicPr>
        <p:blipFill>
          <a:blip r:embed="rId3"/>
          <a:srcRect/>
          <a:stretch>
            <a:fillRect/>
          </a:stretch>
        </p:blipFill>
        <p:spPr bwMode="auto">
          <a:xfrm>
            <a:off x="1714480" y="2143116"/>
            <a:ext cx="5572164" cy="4286280"/>
          </a:xfrm>
          <a:prstGeom prst="rect">
            <a:avLst/>
          </a:prstGeom>
          <a:noFill/>
          <a:ln w="9525">
            <a:noFill/>
            <a:miter lim="800000"/>
            <a:headEnd/>
            <a:tailEnd/>
          </a:ln>
          <a:effectLst/>
        </p:spPr>
      </p:pic>
      <p:sp>
        <p:nvSpPr>
          <p:cNvPr id="10" name="9 CuadroTexto"/>
          <p:cNvSpPr txBox="1"/>
          <p:nvPr/>
        </p:nvSpPr>
        <p:spPr>
          <a:xfrm>
            <a:off x="3000364" y="857232"/>
            <a:ext cx="4786346" cy="461665"/>
          </a:xfrm>
          <a:prstGeom prst="rect">
            <a:avLst/>
          </a:prstGeom>
          <a:noFill/>
        </p:spPr>
        <p:txBody>
          <a:bodyPr wrap="square" rtlCol="0">
            <a:spAutoFit/>
          </a:bodyPr>
          <a:lstStyle/>
          <a:p>
            <a:r>
              <a:rPr lang="es-BO" sz="2400" b="1" dirty="0" smtClean="0"/>
              <a:t>Proceso de selección de personal</a:t>
            </a:r>
            <a:endParaRPr lang="es-BO" sz="2400" b="1" dirty="0"/>
          </a:p>
        </p:txBody>
      </p:sp>
      <p:sp>
        <p:nvSpPr>
          <p:cNvPr id="11" name="10 Flecha abajo"/>
          <p:cNvSpPr/>
          <p:nvPr/>
        </p:nvSpPr>
        <p:spPr>
          <a:xfrm>
            <a:off x="4572000" y="1428736"/>
            <a:ext cx="428628" cy="928694"/>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BO"/>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chemeClr val="tx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BO" dirty="0">
              <a:solidFill>
                <a:schemeClr val="bg1"/>
              </a:solidFill>
            </a:endParaRPr>
          </a:p>
        </p:txBody>
      </p:sp>
      <p:sp>
        <p:nvSpPr>
          <p:cNvPr id="5" name="4 CuadroTexto"/>
          <p:cNvSpPr txBox="1"/>
          <p:nvPr/>
        </p:nvSpPr>
        <p:spPr>
          <a:xfrm>
            <a:off x="1142976" y="785794"/>
            <a:ext cx="7000924" cy="769441"/>
          </a:xfrm>
          <a:prstGeom prst="rect">
            <a:avLst/>
          </a:prstGeom>
          <a:noFill/>
        </p:spPr>
        <p:txBody>
          <a:bodyPr wrap="square" rtlCol="0">
            <a:spAutoFit/>
          </a:bodyPr>
          <a:lstStyle/>
          <a:p>
            <a:endParaRPr lang="es-BO" sz="4400" dirty="0"/>
          </a:p>
        </p:txBody>
      </p:sp>
      <p:sp>
        <p:nvSpPr>
          <p:cNvPr id="8" name="7 CuadroTexto"/>
          <p:cNvSpPr txBox="1"/>
          <p:nvPr/>
        </p:nvSpPr>
        <p:spPr>
          <a:xfrm>
            <a:off x="857224" y="1714488"/>
            <a:ext cx="7929618" cy="369332"/>
          </a:xfrm>
          <a:prstGeom prst="rect">
            <a:avLst/>
          </a:prstGeom>
          <a:noFill/>
        </p:spPr>
        <p:txBody>
          <a:bodyPr wrap="square" rtlCol="0">
            <a:spAutoFit/>
          </a:bodyPr>
          <a:lstStyle/>
          <a:p>
            <a:endParaRPr lang="es-BO" dirty="0"/>
          </a:p>
        </p:txBody>
      </p:sp>
      <p:pic>
        <p:nvPicPr>
          <p:cNvPr id="7" name="Picture 2"/>
          <p:cNvPicPr>
            <a:picLocks noChangeAspect="1" noChangeArrowheads="1"/>
          </p:cNvPicPr>
          <p:nvPr/>
        </p:nvPicPr>
        <p:blipFill>
          <a:blip r:embed="rId2" cstate="print"/>
          <a:srcRect/>
          <a:stretch>
            <a:fillRect/>
          </a:stretch>
        </p:blipFill>
        <p:spPr bwMode="auto">
          <a:xfrm>
            <a:off x="214282" y="214291"/>
            <a:ext cx="2357454" cy="928694"/>
          </a:xfrm>
          <a:prstGeom prst="rect">
            <a:avLst/>
          </a:prstGeom>
          <a:noFill/>
          <a:ln w="9525">
            <a:noFill/>
            <a:miter lim="800000"/>
            <a:headEnd/>
            <a:tailEnd/>
          </a:ln>
          <a:effectLst/>
        </p:spPr>
      </p:pic>
      <p:sp>
        <p:nvSpPr>
          <p:cNvPr id="6" name="5 CuadroTexto"/>
          <p:cNvSpPr txBox="1"/>
          <p:nvPr/>
        </p:nvSpPr>
        <p:spPr>
          <a:xfrm>
            <a:off x="714348" y="1714488"/>
            <a:ext cx="7429552" cy="3785652"/>
          </a:xfrm>
          <a:prstGeom prst="rect">
            <a:avLst/>
          </a:prstGeom>
          <a:noFill/>
        </p:spPr>
        <p:txBody>
          <a:bodyPr wrap="square" rtlCol="0">
            <a:spAutoFit/>
          </a:bodyPr>
          <a:lstStyle/>
          <a:p>
            <a:r>
              <a:rPr lang="es-BO" sz="2400" b="1" dirty="0" smtClean="0"/>
              <a:t>Administración:</a:t>
            </a:r>
          </a:p>
          <a:p>
            <a:endParaRPr lang="es-BO" sz="2400" dirty="0" smtClean="0"/>
          </a:p>
          <a:p>
            <a:pPr algn="just"/>
            <a:r>
              <a:rPr lang="es-BO" sz="2400" dirty="0" smtClean="0"/>
              <a:t> “La administración consiste en lograr que se hagan las cosas mediante otras personas”. Para ello se debe de implementar en la empresa un sistema que consiga alinear a todo el personal que la compone a los objetivos de dirección.</a:t>
            </a:r>
          </a:p>
          <a:p>
            <a:pPr algn="just"/>
            <a:endParaRPr lang="es-BO" sz="2400" dirty="0" smtClean="0"/>
          </a:p>
          <a:p>
            <a:pPr algn="just"/>
            <a:r>
              <a:rPr lang="es-BO" sz="2400" dirty="0" smtClean="0"/>
              <a:t>En México existe el sistema SIEEP  </a:t>
            </a:r>
            <a:r>
              <a:rPr lang="es-BO" sz="1100" dirty="0" smtClean="0"/>
              <a:t>MR      </a:t>
            </a:r>
            <a:r>
              <a:rPr lang="es-BO" sz="2400" dirty="0" smtClean="0"/>
              <a:t>que consiste en lo siguiente:</a:t>
            </a:r>
            <a:endParaRPr lang="es-BO" sz="11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chemeClr val="tx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BO" dirty="0">
              <a:solidFill>
                <a:schemeClr val="bg1"/>
              </a:solidFill>
            </a:endParaRPr>
          </a:p>
        </p:txBody>
      </p:sp>
      <p:sp>
        <p:nvSpPr>
          <p:cNvPr id="5" name="4 CuadroTexto"/>
          <p:cNvSpPr txBox="1"/>
          <p:nvPr/>
        </p:nvSpPr>
        <p:spPr>
          <a:xfrm>
            <a:off x="1142976" y="785794"/>
            <a:ext cx="7000924" cy="769441"/>
          </a:xfrm>
          <a:prstGeom prst="rect">
            <a:avLst/>
          </a:prstGeom>
          <a:noFill/>
        </p:spPr>
        <p:txBody>
          <a:bodyPr wrap="square" rtlCol="0">
            <a:spAutoFit/>
          </a:bodyPr>
          <a:lstStyle/>
          <a:p>
            <a:endParaRPr lang="es-BO" sz="4400" dirty="0"/>
          </a:p>
        </p:txBody>
      </p:sp>
      <p:sp>
        <p:nvSpPr>
          <p:cNvPr id="8" name="7 CuadroTexto"/>
          <p:cNvSpPr txBox="1"/>
          <p:nvPr/>
        </p:nvSpPr>
        <p:spPr>
          <a:xfrm>
            <a:off x="857224" y="1714488"/>
            <a:ext cx="7929618" cy="369332"/>
          </a:xfrm>
          <a:prstGeom prst="rect">
            <a:avLst/>
          </a:prstGeom>
          <a:noFill/>
        </p:spPr>
        <p:txBody>
          <a:bodyPr wrap="square" rtlCol="0">
            <a:spAutoFit/>
          </a:bodyPr>
          <a:lstStyle/>
          <a:p>
            <a:endParaRPr lang="es-BO" dirty="0"/>
          </a:p>
        </p:txBody>
      </p:sp>
      <p:pic>
        <p:nvPicPr>
          <p:cNvPr id="7" name="Picture 2"/>
          <p:cNvPicPr>
            <a:picLocks noChangeAspect="1" noChangeArrowheads="1"/>
          </p:cNvPicPr>
          <p:nvPr/>
        </p:nvPicPr>
        <p:blipFill>
          <a:blip r:embed="rId2" cstate="print"/>
          <a:srcRect/>
          <a:stretch>
            <a:fillRect/>
          </a:stretch>
        </p:blipFill>
        <p:spPr bwMode="auto">
          <a:xfrm>
            <a:off x="214282" y="214291"/>
            <a:ext cx="2357454" cy="928694"/>
          </a:xfrm>
          <a:prstGeom prst="rect">
            <a:avLst/>
          </a:prstGeom>
          <a:noFill/>
          <a:ln w="9525">
            <a:noFill/>
            <a:miter lim="800000"/>
            <a:headEnd/>
            <a:tailEnd/>
          </a:ln>
          <a:effectLst/>
        </p:spPr>
      </p:pic>
      <p:sp>
        <p:nvSpPr>
          <p:cNvPr id="11" name="10 CuadroTexto"/>
          <p:cNvSpPr txBox="1"/>
          <p:nvPr/>
        </p:nvSpPr>
        <p:spPr>
          <a:xfrm>
            <a:off x="1285852" y="1214422"/>
            <a:ext cx="7358114" cy="5262979"/>
          </a:xfrm>
          <a:prstGeom prst="rect">
            <a:avLst/>
          </a:prstGeom>
          <a:noFill/>
        </p:spPr>
        <p:txBody>
          <a:bodyPr wrap="square" rtlCol="0">
            <a:spAutoFit/>
          </a:bodyPr>
          <a:lstStyle/>
          <a:p>
            <a:pPr algn="just"/>
            <a:r>
              <a:rPr lang="es-BO" sz="2800" dirty="0" smtClean="0"/>
              <a:t>El sistema consiste en primer lugar en identificar cuales serán los cinco objetivos estratégicos de dirección, a partir de ello cada director de área debe asignar tres acciones por cada objetivo, de igual forma cada gerente deberá planificar sus tres acciones por cada objetivo y la gente que depende de cada gerente no importando el área también deberá establecer sus tres acciones, lo que orilla que toda la empresa trabaje para cumplir los objetivos planteados por la dirección, lo veremos mas a detalle en el rubro de Dirección.</a:t>
            </a:r>
            <a:endParaRPr lang="es-BO"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4078</TotalTime>
  <Words>401</Words>
  <Application>Microsoft Office PowerPoint</Application>
  <PresentationFormat>Presentación en pantalla (4:3)</PresentationFormat>
  <Paragraphs>45</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Metro</vt:lpstr>
      <vt:lpstr>Diapositiva 1</vt:lpstr>
      <vt:lpstr>Diapositiva 2</vt:lpstr>
      <vt:lpstr>Diapositiva 3</vt:lpstr>
      <vt:lpstr>Diapositiva 4</vt:lpstr>
      <vt:lpstr>Diapositiva 5</vt:lpstr>
      <vt:lpstr>Diapositiva 6</vt:lpstr>
      <vt:lpstr>Diapositiva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MEXICAN</dc:creator>
  <cp:lastModifiedBy>MEXICAN</cp:lastModifiedBy>
  <cp:revision>105</cp:revision>
  <dcterms:created xsi:type="dcterms:W3CDTF">2011-03-13T20:02:56Z</dcterms:created>
  <dcterms:modified xsi:type="dcterms:W3CDTF">2011-03-21T17:53:23Z</dcterms:modified>
</cp:coreProperties>
</file>